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74" d="100"/>
          <a:sy n="74" d="100"/>
        </p:scale>
        <p:origin x="-6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9E0F60D-291D-48F7-918F-6E127D4EFA8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BE81D9-0AFC-4C03-907F-6DC2B8654F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bmag.com/industriestrends/technology/104458p1.aspx" TargetMode="External"/><Relationship Id="rId2" Type="http://schemas.openxmlformats.org/officeDocument/2006/relationships/hyperlink" Target="http://en.wikipedia.org/wiki/Anechoic_chamb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Radar_absorbent_materi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315200" cy="994825"/>
          </a:xfrm>
        </p:spPr>
        <p:txBody>
          <a:bodyPr/>
          <a:lstStyle/>
          <a:p>
            <a:r>
              <a:rPr lang="en-US" dirty="0" smtClean="0"/>
              <a:t>Anechoic Chambers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6033247" cy="3861278"/>
          </a:xfrm>
          <a:prstGeom prst="rect">
            <a:avLst/>
          </a:prstGeom>
          <a:ln>
            <a:gradFill flip="none" rotWithShape="1">
              <a:gsLst>
                <a:gs pos="0">
                  <a:schemeClr val="tx2">
                    <a:lumMod val="91000"/>
                    <a:lumOff val="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</p:spTree>
    <p:extLst>
      <p:ext uri="{BB962C8B-B14F-4D97-AF65-F5344CB8AC3E}">
        <p14:creationId xmlns="" xmlns:p14="http://schemas.microsoft.com/office/powerpoint/2010/main" val="17872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315200" cy="773097"/>
          </a:xfrm>
        </p:spPr>
        <p:txBody>
          <a:bodyPr>
            <a:normAutofit/>
          </a:bodyPr>
          <a:lstStyle/>
          <a:p>
            <a:r>
              <a:rPr lang="en-US" dirty="0" smtClean="0"/>
              <a:t>What is an Anechoic Chamber?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419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It’s all in the title:</a:t>
            </a:r>
          </a:p>
          <a:p>
            <a:pPr lvl="1"/>
            <a:r>
              <a:rPr lang="en-US" dirty="0" smtClean="0"/>
              <a:t>“An-” prefix for “non”</a:t>
            </a:r>
          </a:p>
          <a:p>
            <a:pPr lvl="1"/>
            <a:r>
              <a:rPr lang="en-US" dirty="0" smtClean="0"/>
              <a:t>“echoic” producing echoes</a:t>
            </a:r>
          </a:p>
          <a:p>
            <a:endParaRPr lang="en-US" dirty="0" smtClean="0"/>
          </a:p>
          <a:p>
            <a:r>
              <a:rPr lang="en-US" dirty="0" smtClean="0"/>
              <a:t>Room that is used to simulate an infinite (“free-field”) acoustic space</a:t>
            </a:r>
          </a:p>
          <a:p>
            <a:endParaRPr lang="en-US" dirty="0" smtClean="0"/>
          </a:p>
          <a:p>
            <a:r>
              <a:rPr lang="en-US" dirty="0" smtClean="0"/>
              <a:t>Absolutely no acoustic reflection back to the source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53" y="3505200"/>
            <a:ext cx="5619750" cy="3143250"/>
          </a:xfrm>
          <a:prstGeom prst="rect">
            <a:avLst/>
          </a:prstGeom>
          <a:noFill/>
          <a:ln w="9525"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62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15200" cy="773097"/>
          </a:xfrm>
        </p:spPr>
        <p:txBody>
          <a:bodyPr>
            <a:normAutofit/>
          </a:bodyPr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315200" cy="5334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Absorbers cover the interior of the chamber</a:t>
            </a:r>
          </a:p>
          <a:p>
            <a:pPr lvl="1"/>
            <a:r>
              <a:rPr lang="en-US" sz="1600" dirty="0" smtClean="0"/>
              <a:t>Reflect sound away from source using pyramid/wedge shapes</a:t>
            </a:r>
          </a:p>
          <a:p>
            <a:pPr lvl="2"/>
            <a:r>
              <a:rPr lang="en-US" sz="1400" dirty="0" smtClean="0"/>
              <a:t>Stealth fighters use a similar principle to go undetected by radar</a:t>
            </a:r>
          </a:p>
          <a:p>
            <a:pPr lvl="1"/>
            <a:r>
              <a:rPr lang="en-US" sz="1600" dirty="0" smtClean="0"/>
              <a:t>Absorb sound with fiber glass/foam composition</a:t>
            </a:r>
          </a:p>
          <a:p>
            <a:endParaRPr lang="en-US" sz="1800" dirty="0" smtClean="0"/>
          </a:p>
          <a:p>
            <a:r>
              <a:rPr lang="en-US" sz="1800" dirty="0" smtClean="0"/>
              <a:t>Length of absorber decreases with </a:t>
            </a:r>
            <a:r>
              <a:rPr lang="en-US" sz="1800" dirty="0" smtClean="0"/>
              <a:t>increase </a:t>
            </a:r>
            <a:r>
              <a:rPr lang="en-US" sz="1800" dirty="0" smtClean="0"/>
              <a:t>in frequency</a:t>
            </a:r>
          </a:p>
          <a:p>
            <a:pPr lvl="1"/>
            <a:r>
              <a:rPr lang="en-US" sz="1600" dirty="0" smtClean="0"/>
              <a:t>Acoustic tests: multiple feet</a:t>
            </a:r>
          </a:p>
          <a:p>
            <a:pPr lvl="1"/>
            <a:r>
              <a:rPr lang="en-US" sz="1600" dirty="0" smtClean="0"/>
              <a:t>RF tests: a few inches</a:t>
            </a:r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1800" dirty="0" smtClean="0"/>
              <a:t>Reflection and transmission of waves</a:t>
            </a:r>
          </a:p>
          <a:p>
            <a:pPr lvl="1"/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629400" y="2057400"/>
            <a:ext cx="2514600" cy="2161892"/>
            <a:chOff x="1371600" y="4300666"/>
            <a:chExt cx="2514600" cy="21618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300666"/>
              <a:ext cx="1752600" cy="1776284"/>
            </a:xfrm>
            <a:prstGeom prst="rect">
              <a:avLst/>
            </a:prstGeom>
            <a:ln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softEdge rad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371600" y="6093226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Fiber Glass Absorber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4419600"/>
            <a:ext cx="1828800" cy="2166461"/>
            <a:chOff x="5638800" y="4297577"/>
            <a:chExt cx="1828800" cy="21664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4297577"/>
              <a:ext cx="1828800" cy="1779373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638800" y="609470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Foam Absorber</a:t>
              </a:r>
              <a:endParaRPr lang="en-US" dirty="0"/>
            </a:p>
          </p:txBody>
        </p:sp>
      </p:grpSp>
      <p:pic>
        <p:nvPicPr>
          <p:cNvPr id="10" name="Picture 9" descr="reflection &amp; transmis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572000"/>
            <a:ext cx="3031784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5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3152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Fully-Anechoic </a:t>
            </a:r>
            <a:r>
              <a:rPr lang="en-US" dirty="0"/>
              <a:t>Chamber</a:t>
            </a:r>
          </a:p>
          <a:p>
            <a:pPr lvl="1"/>
            <a:r>
              <a:rPr lang="en-US" dirty="0"/>
              <a:t>Walls, ceiling and floor </a:t>
            </a:r>
            <a:r>
              <a:rPr lang="en-US" dirty="0" smtClean="0"/>
              <a:t>are covered</a:t>
            </a:r>
            <a:r>
              <a:rPr lang="en-US" dirty="0"/>
              <a:t>; wire mesh over 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floor </a:t>
            </a:r>
            <a:r>
              <a:rPr lang="en-US" dirty="0"/>
              <a:t>allows testers to </a:t>
            </a:r>
            <a:r>
              <a:rPr lang="en-US" dirty="0" smtClean="0"/>
              <a:t>set up </a:t>
            </a:r>
            <a:r>
              <a:rPr lang="en-US" dirty="0"/>
              <a:t>tests easily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220158" cy="3476625"/>
          </a:xfrm>
          <a:prstGeom prst="rect">
            <a:avLst/>
          </a:prstGeom>
          <a:noFill/>
          <a:ln w="9525"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906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7315200" cy="3539527"/>
          </a:xfrm>
        </p:spPr>
        <p:txBody>
          <a:bodyPr/>
          <a:lstStyle/>
          <a:p>
            <a:r>
              <a:rPr lang="en-US" dirty="0"/>
              <a:t>Semi-Anechoic Chamber</a:t>
            </a:r>
          </a:p>
          <a:p>
            <a:pPr lvl="1"/>
            <a:r>
              <a:rPr lang="en-US" dirty="0"/>
              <a:t>Have a solid floor to allow testing </a:t>
            </a:r>
            <a:r>
              <a:rPr lang="en-US" dirty="0" smtClean="0"/>
              <a:t>of </a:t>
            </a:r>
            <a:r>
              <a:rPr lang="en-US" dirty="0"/>
              <a:t>cars, washing machines, </a:t>
            </a:r>
            <a:r>
              <a:rPr lang="en-US" dirty="0" smtClean="0"/>
              <a:t>etc.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724400" cy="4724400"/>
          </a:xfrm>
          <a:prstGeom prst="rect">
            <a:avLst/>
          </a:prstGeom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="" xmlns:p14="http://schemas.microsoft.com/office/powerpoint/2010/main" val="425860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15200" cy="849297"/>
          </a:xfrm>
        </p:spPr>
        <p:txBody>
          <a:bodyPr/>
          <a:lstStyle/>
          <a:p>
            <a:r>
              <a:rPr lang="en-US" dirty="0" smtClean="0"/>
              <a:t>What is it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315200" cy="3352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Recording music</a:t>
            </a:r>
          </a:p>
          <a:p>
            <a:pPr lvl="1"/>
            <a:r>
              <a:rPr lang="en-US" dirty="0" smtClean="0"/>
              <a:t>Semi-anechoic chambers eliminate unwanted echoes and noise in high-quality recording</a:t>
            </a:r>
          </a:p>
          <a:p>
            <a:endParaRPr lang="en-US" dirty="0" smtClean="0"/>
          </a:p>
          <a:p>
            <a:r>
              <a:rPr lang="en-US" dirty="0" smtClean="0"/>
              <a:t>Product testing and research</a:t>
            </a:r>
          </a:p>
          <a:p>
            <a:pPr lvl="1"/>
            <a:r>
              <a:rPr lang="en-US" dirty="0" smtClean="0"/>
              <a:t>Hearing-aids</a:t>
            </a:r>
          </a:p>
          <a:p>
            <a:pPr lvl="1"/>
            <a:r>
              <a:rPr lang="en-US" dirty="0" smtClean="0"/>
              <a:t>Vehicle noise levels</a:t>
            </a:r>
          </a:p>
          <a:p>
            <a:pPr lvl="1"/>
            <a:r>
              <a:rPr lang="en-US" dirty="0" smtClean="0"/>
              <a:t>Appliance noise levels</a:t>
            </a:r>
          </a:p>
          <a:p>
            <a:pPr lvl="1"/>
            <a:r>
              <a:rPr lang="en-US" dirty="0" smtClean="0"/>
              <a:t>Transfer functions of speakers</a:t>
            </a:r>
          </a:p>
          <a:p>
            <a:pPr lvl="1"/>
            <a:r>
              <a:rPr lang="en-US" dirty="0" smtClean="0"/>
              <a:t>RF equipment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3283757" cy="1981200"/>
          </a:xfrm>
          <a:prstGeom prst="rect">
            <a:avLst/>
          </a:prstGeom>
          <a:noFill/>
          <a:ln w="9525"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824796" cy="255270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65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773097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500168" cy="4329112"/>
          </a:xfrm>
          <a:prstGeom prst="rect">
            <a:avLst/>
          </a:prstGeom>
          <a:noFill/>
          <a:ln w="9525"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79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73097"/>
          </a:xfrm>
        </p:spPr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315200" cy="353952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Wikipedia: "Anechoic Chamber"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"The Quietest Room in the World"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Wikipedia: "Radar-absorbent material"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44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220</TotalTime>
  <Words>212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Perspective</vt:lpstr>
      <vt:lpstr>Anechoic Chambers</vt:lpstr>
      <vt:lpstr>What is an Anechoic Chamber?</vt:lpstr>
      <vt:lpstr>How does it work?</vt:lpstr>
      <vt:lpstr>Slide 4</vt:lpstr>
      <vt:lpstr>Slide 5</vt:lpstr>
      <vt:lpstr>What is it used for?</vt:lpstr>
      <vt:lpstr>Questions?</vt:lpstr>
      <vt:lpstr>References:</vt:lpstr>
    </vt:vector>
  </TitlesOfParts>
  <Company>Michigan State University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Anechoic Chambers</dc:title>
  <dc:creator>larterth</dc:creator>
  <cp:lastModifiedBy>Thomas Larter</cp:lastModifiedBy>
  <cp:revision>32</cp:revision>
  <dcterms:created xsi:type="dcterms:W3CDTF">2011-11-21T22:13:03Z</dcterms:created>
  <dcterms:modified xsi:type="dcterms:W3CDTF">2012-02-09T04:37:01Z</dcterms:modified>
</cp:coreProperties>
</file>